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00" r:id="rId2"/>
    <p:sldId id="319" r:id="rId3"/>
    <p:sldId id="313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4321" autoAdjust="0"/>
  </p:normalViewPr>
  <p:slideViewPr>
    <p:cSldViewPr snapToGrid="0">
      <p:cViewPr varScale="1">
        <p:scale>
          <a:sx n="71" d="100"/>
          <a:sy n="71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E-4836-A79D-19016083638C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2E-4836-A79D-19016083638C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2E-4836-A79D-19016083638C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F2E-4836-A79D-19016083638C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2E-4836-A79D-190160836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5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4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89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4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2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Recommendation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에게 학습이 필요한 이미지를 추천해 주는 모듈 </a:t>
            </a: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generator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</a:t>
            </a:r>
            <a:r>
              <a:rPr lang="en-US" altLang="ko-KR" sz="1400" b="1" dirty="0" smtClean="0"/>
              <a:t>: oracle</a:t>
            </a:r>
            <a:r>
              <a:rPr lang="ko-KR" altLang="en-US" sz="1400" b="1" dirty="0" smtClean="0"/>
              <a:t>에 의해서 선택된 이미지를 패치</a:t>
            </a:r>
            <a:r>
              <a:rPr lang="ko-KR" altLang="en-US" sz="1400" b="1" baseline="0" dirty="0" smtClean="0"/>
              <a:t> 이미지로 생성하는 모듈</a:t>
            </a:r>
            <a:endParaRPr lang="en-US" altLang="ko-KR" sz="1400" b="1" baseline="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 smtClean="0"/>
              <a:t>Patch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주요 역할 </a:t>
            </a:r>
            <a:r>
              <a:rPr lang="en-US" altLang="ko-KR" sz="1400" b="1" dirty="0" smtClean="0"/>
              <a:t>: noisy-label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b="1" dirty="0" smtClean="0"/>
              <a:t>noise-data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처리의 목적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AL system</a:t>
            </a:r>
            <a:r>
              <a:rPr lang="ko-KR" altLang="en-US" sz="1400" b="1" dirty="0" smtClean="0"/>
              <a:t>의 특수성</a:t>
            </a:r>
            <a:r>
              <a:rPr lang="en-US" altLang="ko-KR" sz="1400" b="1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AL </a:t>
            </a:r>
            <a:r>
              <a:rPr lang="ko-KR" altLang="en-US" sz="1400" dirty="0" smtClean="0"/>
              <a:t>추가될 데이터는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발생 가능성이 현저히 낮음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사실상 </a:t>
            </a:r>
            <a:r>
              <a:rPr lang="ko-KR" altLang="en-US" sz="1400" b="1" dirty="0" smtClean="0"/>
              <a:t>전문의에 의한 전수 검사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D/M case: </a:t>
            </a:r>
            <a:r>
              <a:rPr lang="ko-KR" altLang="en-US" sz="1400" dirty="0" smtClean="0"/>
              <a:t>전수 검사에 가까운 데이터가 추가될 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N case: </a:t>
            </a:r>
            <a:r>
              <a:rPr lang="ko-KR" altLang="en-US" sz="1400" b="1" dirty="0" smtClean="0"/>
              <a:t> 일부 데이터의 자동 선택이 발생함 </a:t>
            </a:r>
            <a:r>
              <a:rPr lang="en-US" altLang="ko-KR" sz="1400" b="1" dirty="0" smtClean="0"/>
              <a:t>– noise-data(</a:t>
            </a:r>
            <a:r>
              <a:rPr lang="ko-KR" altLang="en-US" sz="1400" b="1" dirty="0" smtClean="0"/>
              <a:t>일부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알고리즘 버그</a:t>
            </a:r>
            <a:r>
              <a:rPr lang="en-US" altLang="ko-KR" sz="1400" b="1" dirty="0" smtClean="0"/>
              <a:t>)/ noisy-label(X)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** </a:t>
            </a:r>
            <a:r>
              <a:rPr lang="ko-KR" altLang="en-US" sz="1400" b="1" dirty="0" smtClean="0"/>
              <a:t>기존 방식으로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이미지를 추가해야 하는 경우에 </a:t>
            </a:r>
            <a:r>
              <a:rPr lang="en-US" altLang="ko-KR" sz="1400" b="1" dirty="0" err="1" smtClean="0"/>
              <a:t>LossDiff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작동 필요</a:t>
            </a:r>
            <a:endParaRPr lang="en-US" altLang="ko-KR" sz="1400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WSI classifier train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Feature_cube</a:t>
            </a:r>
            <a:r>
              <a:rPr lang="en-US" altLang="ko-KR" sz="1400" b="1" dirty="0" smtClean="0"/>
              <a:t>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en-US" altLang="ko-KR" sz="1400" dirty="0" err="1" smtClean="0"/>
              <a:t>Feature_cube</a:t>
            </a:r>
            <a:r>
              <a:rPr lang="ko-KR" altLang="en-US" sz="1400" dirty="0" smtClean="0"/>
              <a:t>의 경우 큰 이슈 사항은 없는 것으로 확인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모듈이 학습 대상 기간에 해당하는 각 </a:t>
            </a:r>
            <a:r>
              <a:rPr lang="en-US" altLang="ko-KR" sz="1400" dirty="0" smtClean="0"/>
              <a:t>folder</a:t>
            </a:r>
            <a:r>
              <a:rPr lang="ko-KR" altLang="en-US" sz="1400" dirty="0" smtClean="0"/>
              <a:t>를 읽어와서 학습할 예정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59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5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2022-08-04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49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WSI classifier train module</a:t>
            </a:r>
            <a:endParaRPr lang="ko-KR" altLang="en-US" b="1" dirty="0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1346449" y="783264"/>
            <a:ext cx="5238750" cy="26612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2641" y="4239782"/>
            <a:ext cx="8452860" cy="226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. save trained feature </a:t>
            </a:r>
            <a:r>
              <a:rPr lang="en-US" altLang="ko-KR" dirty="0" smtClean="0">
                <a:solidFill>
                  <a:schemeClr val="tx1"/>
                </a:solidFill>
              </a:rPr>
              <a:t>cube (</a:t>
            </a:r>
            <a:r>
              <a:rPr lang="en-US" altLang="ko-KR" dirty="0" err="1" smtClean="0">
                <a:solidFill>
                  <a:schemeClr val="tx1"/>
                </a:solidFill>
              </a:rPr>
              <a:t>pkl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2. train start date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3. train </a:t>
            </a:r>
            <a:r>
              <a:rPr lang="en-US" altLang="ko-KR" dirty="0" smtClean="0">
                <a:solidFill>
                  <a:schemeClr val="tx1"/>
                </a:solidFill>
              </a:rPr>
              <a:t>finished date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dirty="0" smtClean="0">
                <a:solidFill>
                  <a:schemeClr val="tx1"/>
                </a:solidFill>
              </a:rPr>
              <a:t>patch </a:t>
            </a:r>
            <a:r>
              <a:rPr lang="en-US" altLang="ko-KR" dirty="0">
                <a:solidFill>
                  <a:schemeClr val="tx1"/>
                </a:solidFill>
              </a:rPr>
              <a:t>classifier name</a:t>
            </a:r>
          </a:p>
          <a:p>
            <a:pPr latinLnBrk="0"/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5.(DB, "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", table/ for only trained slide) flag (it will be modified as 'apply status') == 2 (code "2" </a:t>
            </a:r>
            <a:r>
              <a:rPr lang="en-US" altLang="ko-KR" dirty="0" err="1">
                <a:solidFill>
                  <a:schemeClr val="tx1"/>
                </a:solidFill>
              </a:rPr>
              <a:t>meas</a:t>
            </a:r>
            <a:r>
              <a:rPr lang="en-US" altLang="ko-KR" dirty="0">
                <a:solidFill>
                  <a:schemeClr val="tx1"/>
                </a:solidFill>
              </a:rPr>
              <a:t> trained)</a:t>
            </a:r>
          </a:p>
          <a:p>
            <a:pPr latinLnBrk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5239" y="3727658"/>
            <a:ext cx="176202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module output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7597145" y="830548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6585199" y="1004297"/>
            <a:ext cx="729465" cy="341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4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Recommendation module</a:t>
            </a:r>
            <a:endParaRPr lang="ko-KR" altLang="en-US" b="1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355366"/>
              </p:ext>
            </p:extLst>
          </p:nvPr>
        </p:nvGraphicFramePr>
        <p:xfrm>
          <a:off x="329240" y="644088"/>
          <a:ext cx="4572000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직사각형 5"/>
          <p:cNvSpPr/>
          <p:nvPr/>
        </p:nvSpPr>
        <p:spPr>
          <a:xfrm>
            <a:off x="276654" y="612933"/>
            <a:ext cx="4707619" cy="360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60070" y="644089"/>
            <a:ext cx="347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실험 결과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다수</a:t>
            </a:r>
            <a:r>
              <a:rPr lang="en-US" altLang="ko-KR" dirty="0" smtClean="0"/>
              <a:t>) -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뚜렷한 경향성 확인이 어려움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60070" y="1899220"/>
            <a:ext cx="38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테스트 데이터 이슈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en-US" altLang="ko-KR" dirty="0" err="1" smtClean="0"/>
              <a:t>Conf</a:t>
            </a:r>
            <a:r>
              <a:rPr lang="ko-KR" altLang="en-US" dirty="0" smtClean="0"/>
              <a:t>값 이 적합하지 않은 기준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260070" y="644088"/>
            <a:ext cx="35523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60070" y="1899219"/>
            <a:ext cx="3552337" cy="720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45109" y="1529886"/>
            <a:ext cx="1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예상 원인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5260070" y="1367464"/>
            <a:ext cx="308523" cy="490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260070" y="3269584"/>
            <a:ext cx="38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테스트 데이터 </a:t>
            </a:r>
            <a:r>
              <a:rPr lang="ko-KR" altLang="en-US" dirty="0" err="1" smtClean="0"/>
              <a:t>재구축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새로운 추천 방안 개발 필요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260070" y="3269583"/>
            <a:ext cx="3552337" cy="720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260070" y="2716049"/>
            <a:ext cx="308523" cy="490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497315" y="2900230"/>
            <a:ext cx="1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해결 방향성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7" y="5182859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91" y="5182859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오른쪽 화살표 24"/>
          <p:cNvSpPr/>
          <p:nvPr/>
        </p:nvSpPr>
        <p:spPr>
          <a:xfrm>
            <a:off x="3356309" y="5366925"/>
            <a:ext cx="797401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6654" y="4950027"/>
            <a:ext cx="8220074" cy="1559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1551398" y="5928345"/>
            <a:ext cx="668728" cy="3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885" y="5801812"/>
            <a:ext cx="1438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절단면을 </a:t>
            </a:r>
            <a:r>
              <a:rPr lang="en-US" altLang="ko-KR" sz="1400" dirty="0" smtClean="0"/>
              <a:t>cheating</a:t>
            </a:r>
            <a:r>
              <a:rPr lang="ko-KR" altLang="en-US" sz="1400" dirty="0" smtClean="0"/>
              <a:t>할 가능성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342750" y="3323394"/>
            <a:ext cx="2537043" cy="276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3" idx="2"/>
            <a:endCxn id="17" idx="0"/>
          </p:cNvCxnSpPr>
          <p:nvPr/>
        </p:nvCxnSpPr>
        <p:spPr>
          <a:xfrm flipH="1">
            <a:off x="4386691" y="3600211"/>
            <a:ext cx="2224581" cy="1349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541232" y="0"/>
            <a:ext cx="1602768" cy="468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논의 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Recommendation module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60210" y="4633465"/>
                <a:ext cx="3618235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 smtClean="0">
                    <a:ea typeface="Cambria Math" panose="020405030504060302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𝑟𝑒𝑔𝑖𝑜𝑛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210" y="4633465"/>
                <a:ext cx="3618235" cy="392608"/>
              </a:xfrm>
              <a:prstGeom prst="rect">
                <a:avLst/>
              </a:prstGeom>
              <a:blipFill>
                <a:blip r:embed="rId3"/>
                <a:stretch>
                  <a:fillRect l="-3872" t="-4688" r="-2189" b="-2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401128" y="1105741"/>
            <a:ext cx="388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테스트 데이터 </a:t>
            </a:r>
            <a:r>
              <a:rPr lang="ko-KR" altLang="en-US" dirty="0" err="1" smtClean="0"/>
              <a:t>재구축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새로운 추천 방안 개발 필요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401128" y="1105740"/>
            <a:ext cx="3552337" cy="720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638373" y="705565"/>
            <a:ext cx="1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해결 방향성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483321" y="1414462"/>
            <a:ext cx="3092820" cy="318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5079" y="1461181"/>
            <a:ext cx="484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1 : Searching seed patches by entropy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5079" y="4041358"/>
            <a:ext cx="45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2 : Searching uncertain region (by Spatial)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38453" y="550603"/>
            <a:ext cx="408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Active learning based on </a:t>
            </a:r>
            <a:r>
              <a:rPr lang="en-US" altLang="ko-KR" dirty="0" smtClean="0"/>
              <a:t>uncertain region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38" y="1898800"/>
            <a:ext cx="3088404" cy="20271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43542" y="2606677"/>
            <a:ext cx="370858" cy="338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96882" y="2912355"/>
            <a:ext cx="370858" cy="338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1576" y="3708331"/>
            <a:ext cx="173009" cy="158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97256" y="3648911"/>
            <a:ext cx="1174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 high entropy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1038" y="1931874"/>
            <a:ext cx="3210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잘 모르는 패치가 있을 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정말 주변 패치들은 잘 알고 있을까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38" y="4561958"/>
            <a:ext cx="3088404" cy="202711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643542" y="5269835"/>
            <a:ext cx="370858" cy="338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196882" y="5575513"/>
            <a:ext cx="370858" cy="338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587680" y="5574162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06953" y="5937980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577811" y="5937980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87680" y="5210344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816054" y="5210344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806974" y="5934035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614205" y="5803728"/>
                <a:ext cx="3045064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 smtClean="0"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𝑎𝑣𝑔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05" y="5803728"/>
                <a:ext cx="3045064" cy="392608"/>
              </a:xfrm>
              <a:prstGeom prst="rect">
                <a:avLst/>
              </a:prstGeom>
              <a:blipFill>
                <a:blip r:embed="rId5"/>
                <a:stretch>
                  <a:fillRect l="-4810" t="-4688" r="-3006" b="-2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1635470" y="5267677"/>
            <a:ext cx="370858" cy="338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635470" y="4909875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245562" y="5266326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026268" y="5266326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645541" y="5630144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016399" y="5630144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26268" y="4902508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254642" y="4902508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245562" y="5626199"/>
            <a:ext cx="370858" cy="3387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97256" y="550467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Patch based</a:t>
            </a:r>
            <a:endParaRPr lang="ko-KR" alt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4313991" y="435492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Region based</a:t>
            </a:r>
            <a:endParaRPr lang="ko-KR" altLang="en-US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4773493" y="4989999"/>
            <a:ext cx="4276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*region</a:t>
            </a:r>
            <a:r>
              <a:rPr lang="ko-KR" altLang="en-US" sz="1100" dirty="0" smtClean="0"/>
              <a:t>을 구성하는 </a:t>
            </a:r>
            <a:r>
              <a:rPr lang="en-US" altLang="ko-KR" sz="1100" dirty="0" smtClean="0"/>
              <a:t>patch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entropy </a:t>
            </a:r>
            <a:r>
              <a:rPr lang="ko-KR" altLang="en-US" sz="1100" dirty="0" smtClean="0"/>
              <a:t>평균이 </a:t>
            </a:r>
            <a:r>
              <a:rPr lang="en-US" altLang="ko-KR" sz="1100" dirty="0" smtClean="0"/>
              <a:t>1/a*(WSI </a:t>
            </a:r>
            <a:r>
              <a:rPr lang="ko-KR" altLang="en-US" sz="1100" dirty="0" smtClean="0"/>
              <a:t>전체 패치 </a:t>
            </a:r>
            <a:r>
              <a:rPr lang="en-US" altLang="ko-KR" sz="1100" dirty="0" err="1" smtClean="0"/>
              <a:t>ent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보다 큰 경우</a:t>
            </a:r>
            <a:endParaRPr lang="ko-KR" alt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4676740" y="6279945"/>
            <a:ext cx="4276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*seed </a:t>
            </a:r>
            <a:r>
              <a:rPr lang="ko-KR" altLang="en-US" sz="1100" dirty="0" smtClean="0"/>
              <a:t>주변을 구성하는 </a:t>
            </a:r>
            <a:r>
              <a:rPr lang="en-US" altLang="ko-KR" sz="1100" dirty="0" smtClean="0"/>
              <a:t>patch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중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기존 방식으로는 선택 받지 못했으나 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평균 </a:t>
            </a:r>
            <a:r>
              <a:rPr lang="en-US" altLang="ko-KR" sz="1100" dirty="0" smtClean="0"/>
              <a:t>*1/a</a:t>
            </a:r>
            <a:r>
              <a:rPr lang="ko-KR" altLang="en-US" sz="1100" dirty="0" smtClean="0"/>
              <a:t>보다 높은 값을 가지는 패치를 선택</a:t>
            </a:r>
            <a:endParaRPr lang="ko-KR" altLang="en-US" sz="1100" dirty="0"/>
          </a:p>
        </p:txBody>
      </p:sp>
      <p:cxnSp>
        <p:nvCxnSpPr>
          <p:cNvPr id="54" name="직선 연결선 53"/>
          <p:cNvCxnSpPr>
            <a:endCxn id="50" idx="1"/>
          </p:cNvCxnSpPr>
          <p:nvPr/>
        </p:nvCxnSpPr>
        <p:spPr>
          <a:xfrm flipV="1">
            <a:off x="1828971" y="4539587"/>
            <a:ext cx="2485020" cy="922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96882" y="5217711"/>
            <a:ext cx="370858" cy="3387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806974" y="5574162"/>
            <a:ext cx="370858" cy="3387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>
            <a:endCxn id="26" idx="1"/>
          </p:cNvCxnSpPr>
          <p:nvPr/>
        </p:nvCxnSpPr>
        <p:spPr>
          <a:xfrm>
            <a:off x="3415646" y="5379720"/>
            <a:ext cx="981610" cy="309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26" idx="1"/>
          </p:cNvCxnSpPr>
          <p:nvPr/>
        </p:nvCxnSpPr>
        <p:spPr>
          <a:xfrm flipV="1">
            <a:off x="3039409" y="5689341"/>
            <a:ext cx="1357847" cy="49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7541232" y="28081"/>
            <a:ext cx="1602768" cy="468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논의 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4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32" y="1652626"/>
            <a:ext cx="3194509" cy="1873970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362808" y="397413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0692" y="3519949"/>
            <a:ext cx="6912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AL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Training part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40" y="3831541"/>
            <a:ext cx="3221431" cy="224099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classifier train module</a:t>
            </a:r>
            <a:endParaRPr lang="ko-KR" altLang="en-US" dirty="0"/>
          </a:p>
        </p:txBody>
      </p:sp>
      <p:sp>
        <p:nvSpPr>
          <p:cNvPr id="141" name="직사각형 140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classifier train module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32" y="3897238"/>
            <a:ext cx="3250778" cy="2030670"/>
          </a:xfrm>
          <a:prstGeom prst="rect">
            <a:avLst/>
          </a:prstGeom>
        </p:spPr>
      </p:pic>
      <p:sp>
        <p:nvSpPr>
          <p:cNvPr id="203" name="직사각형 202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Recommendation module</a:t>
            </a:r>
            <a:endParaRPr lang="ko-KR" altLang="en-US" dirty="0"/>
          </a:p>
        </p:txBody>
      </p:sp>
      <p:sp>
        <p:nvSpPr>
          <p:cNvPr id="205" name="직사각형 204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Patch generator module</a:t>
            </a:r>
            <a:endParaRPr lang="ko-KR" altLang="en-US" dirty="0"/>
          </a:p>
        </p:txBody>
      </p:sp>
      <p:sp>
        <p:nvSpPr>
          <p:cNvPr id="84" name="원통 83"/>
          <p:cNvSpPr/>
          <p:nvPr/>
        </p:nvSpPr>
        <p:spPr>
          <a:xfrm>
            <a:off x="4186125" y="3220316"/>
            <a:ext cx="550606" cy="599266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351" y="1118867"/>
            <a:ext cx="3507880" cy="5695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226</a:t>
            </a:r>
            <a:br>
              <a:rPr lang="en-US" altLang="ko-KR" sz="1200" dirty="0" smtClean="0"/>
            </a:br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740" y="1324520"/>
            <a:ext cx="1946390" cy="10282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8"/>
          <a:srcRect l="46967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2174346" y="2451262"/>
            <a:ext cx="0" cy="30315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RCMD </a:t>
            </a:r>
            <a:r>
              <a:rPr lang="en-US" altLang="ko-KR" sz="1000" dirty="0" smtClean="0"/>
              <a:t>module</a:t>
            </a:r>
            <a:endParaRPr lang="ko-KR" altLang="en-US" sz="1400" dirty="0"/>
          </a:p>
        </p:txBody>
      </p:sp>
      <p:cxnSp>
        <p:nvCxnSpPr>
          <p:cNvPr id="12" name="꺾인 연결선 11"/>
          <p:cNvCxnSpPr>
            <a:stCxn id="9" idx="0"/>
            <a:endCxn id="5" idx="3"/>
          </p:cNvCxnSpPr>
          <p:nvPr/>
        </p:nvCxnSpPr>
        <p:spPr>
          <a:xfrm rot="16200000" flipV="1">
            <a:off x="2738926" y="2048853"/>
            <a:ext cx="1078739" cy="65832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3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8729"/>
          <a:stretch/>
        </p:blipFill>
        <p:spPr>
          <a:xfrm>
            <a:off x="372641" y="1585933"/>
            <a:ext cx="8265667" cy="5143254"/>
          </a:xfrm>
          <a:prstGeom prst="rect">
            <a:avLst/>
          </a:prstGeom>
        </p:spPr>
      </p:pic>
      <p:cxnSp>
        <p:nvCxnSpPr>
          <p:cNvPr id="95" name="직선 연결선 94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베이스 설계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2641" y="414300"/>
            <a:ext cx="56643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DB </a:t>
            </a:r>
            <a:r>
              <a:rPr lang="ko-KR" altLang="en-US" sz="1400" b="1" dirty="0" smtClean="0"/>
              <a:t>설계 및 구현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새롭게 생성된 데이터 흐름에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베이스 재설계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DB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(14</a:t>
            </a:r>
            <a:r>
              <a:rPr lang="ko-KR" altLang="en-US" sz="1400" dirty="0" smtClean="0"/>
              <a:t>번 서버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15" y="1652112"/>
            <a:ext cx="1838632" cy="14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72641" y="1501616"/>
            <a:ext cx="2124751" cy="16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26301"/>
              </p:ext>
            </p:extLst>
          </p:nvPr>
        </p:nvGraphicFramePr>
        <p:xfrm>
          <a:off x="372641" y="803054"/>
          <a:ext cx="8493957" cy="4467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명칭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825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시스템 설계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전체 시스템 개발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문서화 진행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Training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파트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수정중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patch- 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추천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및 실험 중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진행중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  Function 1. DB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연결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업데이트 주기 별 데이터 저장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좌표 기반 이미지 생성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Training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완료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Work 1.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lossdiff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vast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 이동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 범위 설정 기능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 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학습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개발 진행 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2641" y="5504649"/>
            <a:ext cx="321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*UI </a:t>
            </a:r>
            <a:r>
              <a:rPr lang="ko-KR" altLang="en-US" sz="1400" dirty="0" smtClean="0"/>
              <a:t>구조에 대한 협의 및 논의 필요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14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 training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2641" y="414300"/>
            <a:ext cx="845286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패치 분류기 훈련 모듈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</a:t>
            </a:r>
            <a:r>
              <a:rPr lang="ko-KR" altLang="en-US" sz="1400" dirty="0"/>
              <a:t>계획은 </a:t>
            </a:r>
            <a:r>
              <a:rPr lang="en-US" altLang="ko-KR" sz="1400" dirty="0"/>
              <a:t>DB</a:t>
            </a:r>
            <a:r>
              <a:rPr lang="ko-KR" altLang="en-US" sz="1400" dirty="0"/>
              <a:t>를 별로도 불러오는 것으로 구성했으나</a:t>
            </a:r>
            <a:r>
              <a:rPr lang="en-US" altLang="ko-KR" sz="1400" dirty="0"/>
              <a:t>, </a:t>
            </a:r>
            <a:r>
              <a:rPr lang="ko-KR" altLang="en-US" sz="1400" dirty="0"/>
              <a:t>별도의 </a:t>
            </a:r>
            <a:r>
              <a:rPr lang="en-US" altLang="ko-KR" sz="1400" dirty="0"/>
              <a:t>DB </a:t>
            </a:r>
            <a:r>
              <a:rPr lang="ko-KR" altLang="en-US" sz="1400" dirty="0"/>
              <a:t>로드 과정은 없어도 되도록 변경했습니다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추후 </a:t>
            </a:r>
            <a:r>
              <a:rPr lang="en-US" altLang="ko-KR" sz="1400" dirty="0"/>
              <a:t>DB </a:t>
            </a:r>
            <a:r>
              <a:rPr lang="ko-KR" altLang="en-US" sz="1400" dirty="0"/>
              <a:t>로딩이 필요할 수도 </a:t>
            </a:r>
            <a:r>
              <a:rPr lang="ko-KR" altLang="en-US" sz="1400" dirty="0" smtClean="0"/>
              <a:t>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전체 </a:t>
            </a:r>
            <a:r>
              <a:rPr lang="ko-KR" altLang="en-US" sz="1400" dirty="0"/>
              <a:t>작동 디자인은 다음과 같음 </a:t>
            </a:r>
            <a:r>
              <a:rPr lang="en-US" altLang="ko-KR" sz="1400" dirty="0"/>
              <a:t>(</a:t>
            </a:r>
            <a:r>
              <a:rPr lang="ko-KR" altLang="en-US" sz="1400" dirty="0"/>
              <a:t>그림 참조</a:t>
            </a:r>
            <a:r>
              <a:rPr lang="en-US" altLang="ko-KR" sz="14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LossDiff</a:t>
            </a:r>
            <a:r>
              <a:rPr lang="en-US" altLang="ko-KR" sz="1400" dirty="0"/>
              <a:t> </a:t>
            </a:r>
            <a:r>
              <a:rPr lang="ko-KR" altLang="en-US" sz="1400" dirty="0"/>
              <a:t>처리가 완료된 데이터를 </a:t>
            </a:r>
            <a:r>
              <a:rPr lang="en-US" altLang="ko-KR" sz="1400" dirty="0"/>
              <a:t>Vast </a:t>
            </a:r>
            <a:r>
              <a:rPr lang="ko-KR" altLang="en-US" sz="1400" dirty="0"/>
              <a:t>서버에서 로드</a:t>
            </a:r>
            <a:r>
              <a:rPr lang="en-US" altLang="ko-KR" sz="1400" dirty="0"/>
              <a:t>(filtered original data)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) Train module </a:t>
            </a:r>
            <a:r>
              <a:rPr lang="ko-KR" altLang="en-US" sz="1400" dirty="0"/>
              <a:t>동작</a:t>
            </a:r>
            <a:r>
              <a:rPr lang="en-US" altLang="ko-KR" sz="1400" dirty="0"/>
              <a:t>: </a:t>
            </a:r>
            <a:r>
              <a:rPr lang="ko-KR" altLang="en-US" sz="1400" dirty="0"/>
              <a:t>학습 범위 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) </a:t>
            </a:r>
            <a:r>
              <a:rPr lang="ko-KR" altLang="en-US" sz="1400" dirty="0"/>
              <a:t>입력</a:t>
            </a:r>
            <a:r>
              <a:rPr lang="en-US" altLang="ko-KR" sz="1400" dirty="0"/>
              <a:t>, </a:t>
            </a:r>
            <a:r>
              <a:rPr lang="ko-KR" altLang="en-US" sz="1400" dirty="0"/>
              <a:t>학습 시작 입력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) </a:t>
            </a:r>
            <a:r>
              <a:rPr lang="ko-KR" altLang="en-US" sz="1400" dirty="0"/>
              <a:t>모델 학습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4</a:t>
            </a:r>
            <a:r>
              <a:rPr lang="en-US" altLang="ko-KR" sz="1400" dirty="0"/>
              <a:t>) </a:t>
            </a:r>
            <a:r>
              <a:rPr lang="ko-KR" altLang="en-US" sz="1400" dirty="0"/>
              <a:t>학습된 </a:t>
            </a:r>
            <a:r>
              <a:rPr lang="en-US" altLang="ko-KR" sz="1400" dirty="0"/>
              <a:t>Densenet201 </a:t>
            </a:r>
            <a:r>
              <a:rPr lang="ko-KR" altLang="en-US" sz="1400" dirty="0"/>
              <a:t>저장 </a:t>
            </a:r>
            <a:r>
              <a:rPr lang="en-US" altLang="ko-KR" sz="1400" dirty="0"/>
              <a:t>(</a:t>
            </a:r>
            <a:r>
              <a:rPr lang="ko-KR" altLang="en-US" sz="1400" dirty="0"/>
              <a:t>모델 버전 별 저장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pic>
        <p:nvPicPr>
          <p:cNvPr id="30" name="그림 29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845" y="3584264"/>
            <a:ext cx="6234112" cy="28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 training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6206" y="568412"/>
            <a:ext cx="84528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1600" dirty="0"/>
              <a:t>각 기능 생성을 위한 필요한 </a:t>
            </a:r>
            <a:r>
              <a:rPr lang="ko-KR" altLang="ko-KR" sz="1600" dirty="0" smtClean="0"/>
              <a:t>업무</a:t>
            </a:r>
            <a:endParaRPr lang="en-US" altLang="ko-KR" sz="1600" dirty="0" smtClean="0"/>
          </a:p>
          <a:p>
            <a:pPr lvl="0"/>
            <a:endParaRPr lang="ko-KR" altLang="ko-KR" sz="2400" dirty="0"/>
          </a:p>
          <a:p>
            <a:pPr lvl="0"/>
            <a:r>
              <a:rPr lang="en-US" altLang="ko-KR" sz="1600" b="1" dirty="0"/>
              <a:t>1) </a:t>
            </a:r>
            <a:r>
              <a:rPr lang="en-US" altLang="ko-KR" sz="1600" b="1" dirty="0" err="1"/>
              <a:t>LossDiff</a:t>
            </a:r>
            <a:r>
              <a:rPr lang="en-US" altLang="ko-KR" sz="1600" b="1" dirty="0"/>
              <a:t> </a:t>
            </a:r>
            <a:r>
              <a:rPr lang="ko-KR" altLang="ko-KR" sz="1600" b="1" dirty="0"/>
              <a:t>처리가 완료된 데이터를</a:t>
            </a:r>
            <a:r>
              <a:rPr lang="en-US" altLang="ko-KR" sz="1600" b="1" dirty="0"/>
              <a:t> Vast </a:t>
            </a:r>
            <a:r>
              <a:rPr lang="ko-KR" altLang="ko-KR" sz="1600" b="1" dirty="0"/>
              <a:t>서버에서 로드</a:t>
            </a:r>
            <a:r>
              <a:rPr lang="en-US" altLang="ko-KR" sz="1600" b="1" dirty="0"/>
              <a:t>(filtered original data)</a:t>
            </a:r>
            <a:endParaRPr lang="ko-KR" altLang="ko-KR" sz="2400" dirty="0"/>
          </a:p>
          <a:p>
            <a:pPr lvl="1"/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Work 1.</a:t>
            </a:r>
            <a:r>
              <a:rPr lang="en-US" altLang="ko-KR" sz="1600" dirty="0" smtClean="0"/>
              <a:t> filtered </a:t>
            </a:r>
            <a:r>
              <a:rPr lang="en-US" altLang="ko-KR" sz="1600" dirty="0"/>
              <a:t>original data</a:t>
            </a:r>
            <a:r>
              <a:rPr lang="ko-KR" altLang="ko-KR" sz="1600" dirty="0"/>
              <a:t>를</a:t>
            </a:r>
            <a:r>
              <a:rPr lang="en-US" altLang="ko-KR" sz="1600" dirty="0"/>
              <a:t> Vast </a:t>
            </a:r>
            <a:r>
              <a:rPr lang="ko-KR" altLang="ko-KR" sz="1600" dirty="0"/>
              <a:t>서버에 업로드가 필요함 </a:t>
            </a:r>
            <a:endParaRPr lang="ko-KR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VAST: 226 </a:t>
            </a:r>
            <a:r>
              <a:rPr lang="ko-KR" altLang="ko-KR" sz="1600" dirty="0"/>
              <a:t>서버의 </a:t>
            </a:r>
            <a:r>
              <a:rPr lang="ko-KR" altLang="ko-KR" sz="1600" dirty="0" smtClean="0"/>
              <a:t>스토리지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ko-KR" sz="2400" dirty="0"/>
          </a:p>
          <a:p>
            <a:pPr lvl="0"/>
            <a:r>
              <a:rPr lang="en-US" altLang="ko-KR" sz="1600" b="1" dirty="0"/>
              <a:t>2) Train module </a:t>
            </a:r>
            <a:r>
              <a:rPr lang="ko-KR" altLang="ko-KR" sz="1600" b="1" dirty="0"/>
              <a:t>동작</a:t>
            </a:r>
            <a:r>
              <a:rPr lang="en-US" altLang="ko-KR" sz="1600" b="1" dirty="0"/>
              <a:t>: </a:t>
            </a:r>
            <a:r>
              <a:rPr lang="ko-KR" altLang="ko-KR" sz="1600" b="1" dirty="0"/>
              <a:t>학습 범위</a:t>
            </a:r>
            <a:r>
              <a:rPr lang="en-US" altLang="ko-KR" sz="1600" b="1" dirty="0"/>
              <a:t> (</a:t>
            </a:r>
            <a:r>
              <a:rPr lang="ko-KR" altLang="ko-KR" sz="1600" b="1" dirty="0"/>
              <a:t>날짜</a:t>
            </a:r>
            <a:r>
              <a:rPr lang="en-US" altLang="ko-KR" sz="1600" b="1" dirty="0"/>
              <a:t>) </a:t>
            </a:r>
            <a:r>
              <a:rPr lang="ko-KR" altLang="ko-KR" sz="1600" b="1" dirty="0"/>
              <a:t>입력</a:t>
            </a:r>
            <a:r>
              <a:rPr lang="en-US" altLang="ko-KR" sz="1600" b="1" dirty="0"/>
              <a:t>, </a:t>
            </a:r>
            <a:r>
              <a:rPr lang="ko-KR" altLang="ko-KR" sz="1600" b="1" dirty="0"/>
              <a:t>학습 시작 입력</a:t>
            </a:r>
            <a:endParaRPr lang="ko-KR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Function 1. </a:t>
            </a:r>
            <a:r>
              <a:rPr lang="ko-KR" altLang="ko-KR" sz="1600" u="sng" dirty="0" smtClean="0"/>
              <a:t>입력 </a:t>
            </a:r>
            <a:r>
              <a:rPr lang="ko-KR" altLang="ko-KR" sz="1600" u="sng" dirty="0"/>
              <a:t>받은 학습 범위 만큼의 폴더를 불러오는 기능</a:t>
            </a:r>
            <a:endParaRPr lang="ko-KR" altLang="ko-KR" sz="2400" u="sng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ko-KR" sz="1600" dirty="0" smtClean="0"/>
              <a:t>테스트 </a:t>
            </a:r>
            <a:r>
              <a:rPr lang="ko-KR" altLang="ko-KR" sz="1600" dirty="0"/>
              <a:t>버전의 경우</a:t>
            </a:r>
            <a:r>
              <a:rPr lang="en-US" altLang="ko-KR" sz="1600" dirty="0"/>
              <a:t>, 1,2,3</a:t>
            </a:r>
            <a:r>
              <a:rPr lang="ko-KR" altLang="ko-KR" sz="1600" dirty="0"/>
              <a:t>과 같은 더미 폴더를 생성하고 이를 불러오는 </a:t>
            </a:r>
            <a:r>
              <a:rPr lang="ko-KR" altLang="ko-KR" sz="1600" dirty="0" smtClean="0"/>
              <a:t>형태로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ko-KR" sz="1600" dirty="0" smtClean="0"/>
              <a:t>구성하여 </a:t>
            </a:r>
            <a:r>
              <a:rPr lang="ko-KR" altLang="ko-KR" sz="1600" dirty="0"/>
              <a:t>테스트</a:t>
            </a:r>
            <a:endParaRPr lang="ko-KR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Ex</a:t>
            </a:r>
            <a:r>
              <a:rPr lang="en-US" altLang="ko-KR" sz="1600" dirty="0"/>
              <a:t>) ‘3’</a:t>
            </a:r>
            <a:r>
              <a:rPr lang="ko-KR" altLang="ko-KR" sz="1600" dirty="0"/>
              <a:t>이라는 값 입력과 학습 시작을 명령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Filtered original folder</a:t>
            </a:r>
            <a:r>
              <a:rPr lang="ko-KR" altLang="ko-KR" sz="1600" dirty="0"/>
              <a:t>와</a:t>
            </a:r>
            <a:r>
              <a:rPr lang="en-US" altLang="ko-KR" sz="1600" dirty="0"/>
              <a:t> 1,2,3 </a:t>
            </a:r>
            <a:r>
              <a:rPr lang="ko-KR" altLang="ko-KR" sz="1600" dirty="0"/>
              <a:t>폴더를 학습 대상 폴더로 로드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Densenet201 </a:t>
            </a:r>
            <a:r>
              <a:rPr lang="ko-KR" altLang="ko-KR" sz="1600" dirty="0"/>
              <a:t>데이터 </a:t>
            </a:r>
            <a:r>
              <a:rPr lang="ko-KR" altLang="ko-KR" sz="1600" dirty="0" err="1"/>
              <a:t>로더로</a:t>
            </a:r>
            <a:r>
              <a:rPr lang="ko-KR" altLang="ko-KR" sz="1600" dirty="0"/>
              <a:t> </a:t>
            </a:r>
            <a:r>
              <a:rPr lang="ko-KR" altLang="ko-KR" sz="1600" dirty="0" smtClean="0"/>
              <a:t>인풋</a:t>
            </a:r>
            <a:r>
              <a:rPr lang="en-US" altLang="ko-KR" sz="1600" dirty="0"/>
              <a:t> </a:t>
            </a:r>
            <a:endParaRPr lang="ko-KR" altLang="ko-KR" sz="2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585626" y="1572477"/>
            <a:ext cx="7859731" cy="78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626" y="2911671"/>
            <a:ext cx="7859731" cy="2365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984274" y="4892668"/>
            <a:ext cx="4308858" cy="19653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84274" y="5725734"/>
            <a:ext cx="2741892" cy="1055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13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 training module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6206" y="568412"/>
            <a:ext cx="845286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sz="1600" dirty="0"/>
              <a:t>각 기능 생성을 위한 필요한 </a:t>
            </a:r>
            <a:r>
              <a:rPr lang="ko-KR" altLang="ko-KR" sz="1600" dirty="0" smtClean="0"/>
              <a:t>업무</a:t>
            </a:r>
            <a:endParaRPr lang="en-US" altLang="ko-KR" sz="1600" dirty="0" smtClean="0"/>
          </a:p>
          <a:p>
            <a:pPr lvl="0"/>
            <a:endParaRPr lang="ko-KR" altLang="ko-KR" sz="2400" dirty="0"/>
          </a:p>
          <a:p>
            <a:pPr lvl="0"/>
            <a:r>
              <a:rPr lang="en-US" altLang="ko-KR" b="1" dirty="0"/>
              <a:t>3) </a:t>
            </a:r>
            <a:r>
              <a:rPr lang="ko-KR" altLang="ko-KR" b="1" dirty="0"/>
              <a:t>모델 학습</a:t>
            </a:r>
            <a:endParaRPr lang="ko-KR" altLang="ko-KR" sz="2800" dirty="0"/>
          </a:p>
          <a:p>
            <a:pPr lvl="1"/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Dataloader</a:t>
            </a:r>
            <a:r>
              <a:rPr lang="ko-KR" altLang="ko-KR" sz="1600" dirty="0"/>
              <a:t>에 입력된 데이터 리스트로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densenet</a:t>
            </a:r>
            <a:r>
              <a:rPr lang="en-US" altLang="ko-KR" sz="1600" dirty="0"/>
              <a:t> </a:t>
            </a:r>
            <a:r>
              <a:rPr lang="ko-KR" altLang="ko-KR" sz="1600" dirty="0"/>
              <a:t>학습</a:t>
            </a:r>
            <a:endParaRPr lang="ko-KR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*</a:t>
            </a:r>
            <a:r>
              <a:rPr lang="ko-KR" altLang="ko-KR" sz="1600" dirty="0"/>
              <a:t>기존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linux</a:t>
            </a:r>
            <a:r>
              <a:rPr lang="ko-KR" altLang="ko-KR" sz="1600" dirty="0"/>
              <a:t>에서 학습되었던</a:t>
            </a:r>
            <a:r>
              <a:rPr lang="en-US" altLang="ko-KR" sz="1600" dirty="0"/>
              <a:t> parameter </a:t>
            </a:r>
            <a:r>
              <a:rPr lang="ko-KR" altLang="ko-KR" sz="1600" dirty="0"/>
              <a:t>체크 필요</a:t>
            </a:r>
            <a:endParaRPr lang="ko-KR" altLang="ko-KR" sz="2400" dirty="0"/>
          </a:p>
          <a:p>
            <a:r>
              <a:rPr lang="en-US" altLang="ko-KR" dirty="0"/>
              <a:t> </a:t>
            </a:r>
            <a:endParaRPr lang="ko-KR" altLang="ko-KR" sz="2800" dirty="0"/>
          </a:p>
          <a:p>
            <a:r>
              <a:rPr lang="en-US" altLang="ko-KR" dirty="0"/>
              <a:t> </a:t>
            </a:r>
            <a:endParaRPr lang="ko-KR" altLang="ko-KR" sz="2800" dirty="0"/>
          </a:p>
          <a:p>
            <a:pPr lvl="0"/>
            <a:r>
              <a:rPr lang="en-US" altLang="ko-KR" b="1" dirty="0"/>
              <a:t>4) </a:t>
            </a:r>
            <a:r>
              <a:rPr lang="ko-KR" altLang="ko-KR" b="1" dirty="0"/>
              <a:t>학습된</a:t>
            </a:r>
            <a:r>
              <a:rPr lang="en-US" altLang="ko-KR" b="1" dirty="0"/>
              <a:t> Densenet201 </a:t>
            </a:r>
            <a:r>
              <a:rPr lang="ko-KR" altLang="ko-KR" b="1" dirty="0"/>
              <a:t>저장</a:t>
            </a:r>
            <a:r>
              <a:rPr lang="en-US" altLang="ko-KR" b="1" dirty="0"/>
              <a:t> (</a:t>
            </a:r>
            <a:r>
              <a:rPr lang="ko-KR" altLang="ko-KR" b="1" dirty="0"/>
              <a:t>모델 버전 별 저장</a:t>
            </a:r>
            <a:r>
              <a:rPr lang="en-US" altLang="ko-KR" b="1" dirty="0"/>
              <a:t>)</a:t>
            </a:r>
            <a:endParaRPr lang="ko-KR" altLang="ko-K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ko-KR" sz="1600" dirty="0" smtClean="0"/>
              <a:t>모델 </a:t>
            </a:r>
            <a:r>
              <a:rPr lang="en-US" altLang="ko-KR" sz="1600" dirty="0"/>
              <a:t>.</a:t>
            </a:r>
            <a:r>
              <a:rPr lang="en-US" altLang="ko-KR" sz="1600" dirty="0" err="1"/>
              <a:t>plk</a:t>
            </a:r>
            <a:r>
              <a:rPr lang="en-US" altLang="ko-KR" sz="1600" dirty="0"/>
              <a:t> </a:t>
            </a:r>
            <a:r>
              <a:rPr lang="ko-KR" altLang="ko-KR" sz="1600" dirty="0"/>
              <a:t>생성</a:t>
            </a:r>
            <a:r>
              <a:rPr lang="en-US" altLang="ko-KR" sz="1600" dirty="0"/>
              <a:t> (</a:t>
            </a:r>
            <a:r>
              <a:rPr lang="ko-KR" altLang="ko-KR" sz="1600" dirty="0" err="1"/>
              <a:t>학습시</a:t>
            </a:r>
            <a:r>
              <a:rPr lang="ko-KR" altLang="ko-KR" sz="1600" dirty="0"/>
              <a:t> 마다 구분 가능하도록</a:t>
            </a:r>
            <a:r>
              <a:rPr lang="en-US" altLang="ko-KR" sz="1600" dirty="0"/>
              <a:t> naming)</a:t>
            </a:r>
            <a:endParaRPr lang="ko-KR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CSV </a:t>
            </a:r>
            <a:r>
              <a:rPr lang="ko-KR" altLang="ko-KR" sz="1600" dirty="0"/>
              <a:t>형태로 </a:t>
            </a:r>
            <a:r>
              <a:rPr lang="en-US" altLang="ko-KR" sz="1600" dirty="0"/>
              <a:t>(</a:t>
            </a:r>
            <a:r>
              <a:rPr lang="ko-KR" altLang="ko-KR" sz="1600" dirty="0"/>
              <a:t>파일명</a:t>
            </a:r>
            <a:r>
              <a:rPr lang="en-US" altLang="ko-KR" sz="1600" dirty="0"/>
              <a:t>: </a:t>
            </a:r>
            <a:r>
              <a:rPr lang="ko-KR" altLang="ko-KR" sz="1600" dirty="0"/>
              <a:t>학습된 모델의 </a:t>
            </a:r>
            <a:r>
              <a:rPr lang="ko-KR" altLang="ko-KR" sz="1600" dirty="0" err="1"/>
              <a:t>버전명</a:t>
            </a:r>
            <a:r>
              <a:rPr lang="en-US" altLang="ko-KR" sz="1600" dirty="0"/>
              <a:t>) </a:t>
            </a:r>
            <a:r>
              <a:rPr lang="ko-KR" altLang="ko-KR" sz="1600" dirty="0"/>
              <a:t>저장</a:t>
            </a:r>
            <a:endParaRPr lang="ko-KR" altLang="ko-K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ko-KR" sz="1600" dirty="0"/>
              <a:t>학습된 모델 정보</a:t>
            </a:r>
            <a:r>
              <a:rPr lang="en-US" altLang="ko-KR" sz="1600" dirty="0"/>
              <a:t> CSV</a:t>
            </a:r>
            <a:r>
              <a:rPr lang="ko-KR" altLang="ko-KR" sz="1600" dirty="0"/>
              <a:t>에 저장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ko-KR" sz="1600" dirty="0" err="1"/>
              <a:t>아키텍쳐</a:t>
            </a:r>
            <a:r>
              <a:rPr lang="en-US" altLang="ko-KR" sz="1600" dirty="0"/>
              <a:t>: densenet201,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ko-KR" sz="1600" dirty="0"/>
              <a:t>모델 </a:t>
            </a:r>
            <a:r>
              <a:rPr lang="ko-KR" altLang="ko-KR" sz="1600" dirty="0" err="1"/>
              <a:t>버전명</a:t>
            </a:r>
            <a:r>
              <a:rPr lang="en-US" altLang="ko-KR" sz="1600" dirty="0"/>
              <a:t>:(densenet201_’</a:t>
            </a:r>
            <a:r>
              <a:rPr lang="ko-KR" altLang="ko-KR" sz="1600" dirty="0"/>
              <a:t>날짜</a:t>
            </a:r>
            <a:r>
              <a:rPr lang="en-US" altLang="ko-KR" sz="1600" dirty="0"/>
              <a:t>’)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ko-KR" sz="1600" dirty="0"/>
              <a:t>주요 </a:t>
            </a:r>
            <a:r>
              <a:rPr lang="ko-KR" altLang="ko-KR" sz="1600" dirty="0" err="1"/>
              <a:t>파라미터</a:t>
            </a:r>
            <a:r>
              <a:rPr lang="ko-KR" altLang="ko-KR" sz="1600" dirty="0"/>
              <a:t> 정보</a:t>
            </a:r>
            <a:r>
              <a:rPr lang="en-US" altLang="ko-KR" sz="1600" dirty="0"/>
              <a:t>:</a:t>
            </a:r>
            <a:endParaRPr lang="ko-KR" altLang="ko-KR" sz="2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ko-KR" sz="1600" dirty="0"/>
              <a:t>학습 데이터 범위</a:t>
            </a:r>
            <a:r>
              <a:rPr lang="en-US" altLang="ko-KR" sz="1600" dirty="0"/>
              <a:t> :0~3 (0</a:t>
            </a:r>
            <a:r>
              <a:rPr lang="ko-KR" altLang="ko-KR" sz="1600" dirty="0"/>
              <a:t>은</a:t>
            </a:r>
            <a:r>
              <a:rPr lang="en-US" altLang="ko-KR" sz="1600" dirty="0"/>
              <a:t> filtered original data </a:t>
            </a:r>
            <a:r>
              <a:rPr lang="ko-KR" altLang="ko-KR" sz="1600" dirty="0"/>
              <a:t>를 의미</a:t>
            </a:r>
            <a:r>
              <a:rPr lang="en-US" altLang="ko-KR" sz="1600" dirty="0"/>
              <a:t>)</a:t>
            </a:r>
            <a:endParaRPr lang="ko-KR" altLang="ko-KR" sz="2400" dirty="0"/>
          </a:p>
        </p:txBody>
      </p:sp>
      <p:sp>
        <p:nvSpPr>
          <p:cNvPr id="2" name="직사각형 1"/>
          <p:cNvSpPr/>
          <p:nvPr/>
        </p:nvSpPr>
        <p:spPr>
          <a:xfrm>
            <a:off x="585626" y="1613574"/>
            <a:ext cx="7859731" cy="78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627" y="3240640"/>
            <a:ext cx="7787812" cy="19751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3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 training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–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담당자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이솔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206" y="568412"/>
            <a:ext cx="8452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600" b="1" dirty="0" smtClean="0"/>
              <a:t>개발 결과 </a:t>
            </a:r>
            <a:r>
              <a:rPr lang="en-US" altLang="ko-KR" sz="1600" b="1" dirty="0" smtClean="0"/>
              <a:t>– input value </a:t>
            </a:r>
            <a:r>
              <a:rPr lang="ko-KR" altLang="en-US" sz="1600" b="1" dirty="0" smtClean="0"/>
              <a:t>값을 기준으로 모델을 학습 시키고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학습된 모델과 </a:t>
            </a:r>
            <a:r>
              <a:rPr lang="en-US" altLang="ko-KR" sz="1600" b="1" dirty="0" smtClean="0"/>
              <a:t>csv </a:t>
            </a:r>
            <a:r>
              <a:rPr lang="ko-KR" altLang="en-US" sz="1600" b="1" dirty="0" smtClean="0"/>
              <a:t>파일을 생성</a:t>
            </a:r>
            <a:r>
              <a:rPr lang="en-US" altLang="ko-KR" sz="1600" b="1" dirty="0" smtClean="0"/>
              <a:t> </a:t>
            </a: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2029" y="949142"/>
            <a:ext cx="5667375" cy="25604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58" y="4663470"/>
            <a:ext cx="1219200" cy="7334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-10216" y="2092655"/>
            <a:ext cx="1551339" cy="671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2"/>
            <a:endCxn id="3" idx="0"/>
          </p:cNvCxnSpPr>
          <p:nvPr/>
        </p:nvCxnSpPr>
        <p:spPr>
          <a:xfrm flipH="1">
            <a:off x="751558" y="2763754"/>
            <a:ext cx="13896" cy="1899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56" y="3693068"/>
            <a:ext cx="552450" cy="4572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46665" y="2103271"/>
            <a:ext cx="561595" cy="557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2"/>
            <a:endCxn id="11" idx="0"/>
          </p:cNvCxnSpPr>
          <p:nvPr/>
        </p:nvCxnSpPr>
        <p:spPr>
          <a:xfrm flipH="1">
            <a:off x="2024781" y="2661013"/>
            <a:ext cx="2682" cy="1032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06" y="4662883"/>
            <a:ext cx="1219200" cy="7334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4" name="직선 화살표 연결선 23"/>
          <p:cNvCxnSpPr>
            <a:stCxn id="11" idx="2"/>
          </p:cNvCxnSpPr>
          <p:nvPr/>
        </p:nvCxnSpPr>
        <p:spPr>
          <a:xfrm>
            <a:off x="2024781" y="4150268"/>
            <a:ext cx="0" cy="512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6979" y="4088027"/>
            <a:ext cx="166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220731 – stomach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078624" y="3315921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train.py</a:t>
            </a:r>
            <a:endParaRPr lang="ko-KR" altLang="en-US" b="1" u="sng" dirty="0"/>
          </a:p>
        </p:txBody>
      </p:sp>
      <p:sp>
        <p:nvSpPr>
          <p:cNvPr id="30" name="TextBox 29"/>
          <p:cNvSpPr txBox="1"/>
          <p:nvPr/>
        </p:nvSpPr>
        <p:spPr>
          <a:xfrm>
            <a:off x="4078624" y="3966610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config.py</a:t>
            </a:r>
            <a:endParaRPr lang="ko-KR" altLang="en-US" b="1" u="sng" dirty="0"/>
          </a:p>
        </p:txBody>
      </p:sp>
      <p:sp>
        <p:nvSpPr>
          <p:cNvPr id="25" name="왼쪽 중괄호 24"/>
          <p:cNvSpPr/>
          <p:nvPr/>
        </p:nvSpPr>
        <p:spPr>
          <a:xfrm>
            <a:off x="5075217" y="3966610"/>
            <a:ext cx="174661" cy="830997"/>
          </a:xfrm>
          <a:prstGeom prst="leftBrace">
            <a:avLst>
              <a:gd name="adj1" fmla="val 8333"/>
              <a:gd name="adj2" fmla="val 243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193153" y="3960416"/>
            <a:ext cx="464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Ori_data_path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오리지널 데이터 위치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193153" y="4281744"/>
            <a:ext cx="387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selec_data_path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선택 데이터 폴더들이 저장된 상위 폴더</a:t>
            </a:r>
            <a:endParaRPr lang="ko-KR" altLang="en-US" sz="1400" dirty="0"/>
          </a:p>
        </p:txBody>
      </p:sp>
      <p:sp>
        <p:nvSpPr>
          <p:cNvPr id="33" name="왼쪽 중괄호 32"/>
          <p:cNvSpPr/>
          <p:nvPr/>
        </p:nvSpPr>
        <p:spPr>
          <a:xfrm>
            <a:off x="5048158" y="3320785"/>
            <a:ext cx="174661" cy="541881"/>
          </a:xfrm>
          <a:prstGeom prst="leftBrace">
            <a:avLst>
              <a:gd name="adj1" fmla="val 8333"/>
              <a:gd name="adj2" fmla="val 243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193153" y="3112396"/>
            <a:ext cx="4184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Start_date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학습 할 범위의 시작 날짜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End_date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학습할 범위의 끝 날짜</a:t>
            </a:r>
            <a:endParaRPr lang="ko-KR" altLang="en-US" sz="1400" dirty="0"/>
          </a:p>
        </p:txBody>
      </p:sp>
      <p:sp>
        <p:nvSpPr>
          <p:cNvPr id="35" name="직사각형 34"/>
          <p:cNvSpPr/>
          <p:nvPr/>
        </p:nvSpPr>
        <p:spPr>
          <a:xfrm>
            <a:off x="3998284" y="3169548"/>
            <a:ext cx="5149121" cy="17762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 flipH="1">
            <a:off x="7800539" y="2782549"/>
            <a:ext cx="15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 values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994879" y="5435417"/>
            <a:ext cx="5149121" cy="13345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8206546" y="5100537"/>
            <a:ext cx="157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  <p:sp>
        <p:nvSpPr>
          <p:cNvPr id="40" name="아래쪽 화살표 39"/>
          <p:cNvSpPr/>
          <p:nvPr/>
        </p:nvSpPr>
        <p:spPr>
          <a:xfrm>
            <a:off x="4680970" y="4989769"/>
            <a:ext cx="421240" cy="393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245564" y="5637308"/>
            <a:ext cx="4647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 smtClean="0"/>
              <a:t>학습 모델의 주요 정보를 담은 </a:t>
            </a:r>
            <a:r>
              <a:rPr lang="en-US" altLang="ko-KR" sz="1600" b="1" u="sng" dirty="0" smtClean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예시</a:t>
            </a:r>
            <a:r>
              <a:rPr lang="en-US" altLang="ko-KR" sz="1600" dirty="0"/>
              <a:t>]</a:t>
            </a:r>
            <a:r>
              <a:rPr lang="en-US" altLang="ko-KR" sz="1600" dirty="0" smtClean="0"/>
              <a:t> Densenet201_20220801-150654.csv</a:t>
            </a:r>
          </a:p>
          <a:p>
            <a:r>
              <a:rPr lang="ko-KR" altLang="en-US" sz="1600" b="1" u="sng" dirty="0" smtClean="0"/>
              <a:t>학습된 모델의 </a:t>
            </a:r>
            <a:r>
              <a:rPr lang="en-US" altLang="ko-KR" sz="1600" b="1" u="sng" dirty="0" err="1" smtClean="0"/>
              <a:t>pkl</a:t>
            </a:r>
            <a:r>
              <a:rPr lang="en-US" altLang="ko-KR" sz="1600" b="1" u="sng" dirty="0" smtClean="0"/>
              <a:t> </a:t>
            </a:r>
            <a:r>
              <a:rPr lang="ko-KR" altLang="en-US" sz="1600" b="1" u="sng" dirty="0" smtClean="0"/>
              <a:t>파일 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20220801-220854_model.pkl</a:t>
            </a:r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58506" y="6229167"/>
            <a:ext cx="321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*CSV </a:t>
            </a:r>
            <a:r>
              <a:rPr lang="ko-KR" altLang="en-US" sz="1400" dirty="0" smtClean="0"/>
              <a:t>는 추후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 작성가능하도록 업데이트 예정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689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WSI classifier train module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46206" y="568412"/>
            <a:ext cx="8452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/>
              <a:t>1. Database</a:t>
            </a:r>
            <a:endParaRPr lang="ko-KR" altLang="ko-KR" sz="2400" dirty="0"/>
          </a:p>
          <a:p>
            <a:pPr lvl="0"/>
            <a:endParaRPr lang="ko-KR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246206" y="1047965"/>
            <a:ext cx="8589569" cy="156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u="sng" dirty="0">
                <a:solidFill>
                  <a:schemeClr val="tx1"/>
                </a:solidFill>
              </a:rPr>
              <a:t>Server: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14</a:t>
            </a:r>
            <a:r>
              <a:rPr lang="en-US" altLang="ko-KR" b="1" u="sng" dirty="0">
                <a:solidFill>
                  <a:schemeClr val="tx1"/>
                </a:solidFill>
              </a:rPr>
              <a:t>Server:</a:t>
            </a:r>
            <a:r>
              <a:rPr lang="en-US" altLang="ko-KR" dirty="0">
                <a:solidFill>
                  <a:schemeClr val="tx1"/>
                </a:solidFill>
              </a:rPr>
              <a:t> 14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u="sng" dirty="0">
                <a:solidFill>
                  <a:schemeClr val="tx1"/>
                </a:solidFill>
              </a:rPr>
              <a:t>DB schema: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kaist_demo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tables: 1) </a:t>
            </a:r>
            <a:r>
              <a:rPr lang="en-US" altLang="ko-KR" dirty="0" err="1">
                <a:solidFill>
                  <a:schemeClr val="tx1"/>
                </a:solidFill>
              </a:rPr>
              <a:t>ai_predictions</a:t>
            </a:r>
            <a:r>
              <a:rPr lang="en-US" altLang="ko-KR" dirty="0">
                <a:solidFill>
                  <a:schemeClr val="tx1"/>
                </a:solidFill>
              </a:rPr>
              <a:t>, 2) </a:t>
            </a:r>
            <a:r>
              <a:rPr lang="en-US" altLang="ko-KR" dirty="0" err="1">
                <a:solidFill>
                  <a:schemeClr val="tx1"/>
                </a:solidFill>
              </a:rPr>
              <a:t>model_manement</a:t>
            </a:r>
            <a:r>
              <a:rPr lang="en-US" altLang="ko-KR" dirty="0">
                <a:solidFill>
                  <a:schemeClr val="tx1"/>
                </a:solidFill>
              </a:rPr>
              <a:t>, 3) </a:t>
            </a:r>
            <a:r>
              <a:rPr lang="en-US" altLang="ko-KR" dirty="0" err="1">
                <a:solidFill>
                  <a:schemeClr val="tx1"/>
                </a:solidFill>
              </a:rPr>
              <a:t>recommend_patch</a:t>
            </a:r>
            <a:r>
              <a:rPr lang="en-US" altLang="ko-KR" dirty="0">
                <a:solidFill>
                  <a:schemeClr val="tx1"/>
                </a:solidFill>
              </a:rPr>
              <a:t>, 4) 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, 5) </a:t>
            </a:r>
            <a:r>
              <a:rPr lang="en-US" altLang="ko-KR" dirty="0" err="1">
                <a:solidFill>
                  <a:schemeClr val="tx1"/>
                </a:solidFill>
              </a:rPr>
              <a:t>slide_queue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tables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0043" y="3089172"/>
            <a:ext cx="8452860" cy="660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mtClean="0">
                <a:solidFill>
                  <a:schemeClr val="tx1"/>
                </a:solidFill>
              </a:rPr>
              <a:t>1. date : (this value will be came from User) date user 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2990" y="2700476"/>
            <a:ext cx="163378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User input 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990" y="3944415"/>
            <a:ext cx="678608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DB input (module need to read below attributes)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0043" y="4342524"/>
            <a:ext cx="8452860" cy="157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en-US" altLang="ko-KR" dirty="0" err="1">
                <a:solidFill>
                  <a:schemeClr val="tx1"/>
                </a:solidFill>
              </a:rPr>
              <a:t>oracle_selection</a:t>
            </a:r>
            <a:r>
              <a:rPr lang="en-US" altLang="ko-KR" dirty="0">
                <a:solidFill>
                  <a:schemeClr val="tx1"/>
                </a:solidFill>
              </a:rPr>
              <a:t> (attribute from "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", table) == 2 (code '2' means selected)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dirty="0" err="1">
                <a:solidFill>
                  <a:schemeClr val="tx1"/>
                </a:solidFill>
              </a:rPr>
              <a:t>slide_name</a:t>
            </a:r>
            <a:r>
              <a:rPr lang="en-US" altLang="ko-KR" dirty="0">
                <a:solidFill>
                  <a:schemeClr val="tx1"/>
                </a:solidFill>
              </a:rPr>
              <a:t> (attribute from "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" table)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3. slide </a:t>
            </a:r>
            <a:r>
              <a:rPr lang="en-US" altLang="ko-KR" dirty="0" err="1">
                <a:solidFill>
                  <a:schemeClr val="tx1"/>
                </a:solidFill>
              </a:rPr>
              <a:t>copy_path</a:t>
            </a:r>
            <a:r>
              <a:rPr lang="en-US" altLang="ko-KR" dirty="0">
                <a:solidFill>
                  <a:schemeClr val="tx1"/>
                </a:solidFill>
              </a:rPr>
              <a:t> (attribute from "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" table)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dirty="0" err="1">
                <a:solidFill>
                  <a:schemeClr val="tx1"/>
                </a:solidFill>
              </a:rPr>
              <a:t>ground_truth</a:t>
            </a:r>
            <a:r>
              <a:rPr lang="en-US" altLang="ko-KR" dirty="0">
                <a:solidFill>
                  <a:schemeClr val="tx1"/>
                </a:solidFill>
              </a:rPr>
              <a:t> (attribute from "</a:t>
            </a:r>
            <a:r>
              <a:rPr lang="en-US" altLang="ko-KR" dirty="0" err="1">
                <a:solidFill>
                  <a:schemeClr val="tx1"/>
                </a:solidFill>
              </a:rPr>
              <a:t>recommend_slide</a:t>
            </a:r>
            <a:r>
              <a:rPr lang="en-US" altLang="ko-KR" dirty="0">
                <a:solidFill>
                  <a:schemeClr val="tx1"/>
                </a:solidFill>
              </a:rPr>
              <a:t>" table)</a:t>
            </a:r>
          </a:p>
          <a:p>
            <a:pPr latinLnBrk="0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7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6080</TotalTime>
  <Words>1757</Words>
  <Application>Microsoft Office PowerPoint</Application>
  <PresentationFormat>화면 슬라이드 쇼(4:3)</PresentationFormat>
  <Paragraphs>315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126</cp:revision>
  <dcterms:created xsi:type="dcterms:W3CDTF">2022-04-27T02:16:25Z</dcterms:created>
  <dcterms:modified xsi:type="dcterms:W3CDTF">2022-08-04T06:53:54Z</dcterms:modified>
</cp:coreProperties>
</file>